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7" r:id="rId2"/>
    <p:sldId id="259" r:id="rId3"/>
    <p:sldId id="269" r:id="rId4"/>
    <p:sldId id="276" r:id="rId5"/>
    <p:sldId id="260" r:id="rId6"/>
    <p:sldId id="266" r:id="rId7"/>
    <p:sldId id="263" r:id="rId8"/>
    <p:sldId id="264" r:id="rId9"/>
    <p:sldId id="265" r:id="rId10"/>
    <p:sldId id="267" r:id="rId11"/>
    <p:sldId id="268" r:id="rId12"/>
    <p:sldId id="270" r:id="rId13"/>
    <p:sldId id="271" r:id="rId14"/>
    <p:sldId id="274" r:id="rId15"/>
    <p:sldId id="272" r:id="rId16"/>
    <p:sldId id="275" r:id="rId17"/>
    <p:sldId id="273" r:id="rId18"/>
    <p:sldId id="261" r:id="rId19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-윤고딕330" panose="02030504000101010101" pitchFamily="18" charset="-127"/>
      <p:regular r:id="rId23"/>
    </p:embeddedFont>
    <p:embeddedFont>
      <p:font typeface="나눔바른고딕" panose="020B0603020101020101" pitchFamily="50" charset="-127"/>
      <p:regular r:id="rId24"/>
      <p:bold r:id="rId25"/>
    </p:embeddedFont>
    <p:embeddedFont>
      <p:font typeface="함초롬바탕" panose="02030604000101010101" pitchFamily="18" charset="-127"/>
      <p:regular r:id="rId26"/>
      <p:bold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Light" panose="020B0600000101010101" pitchFamily="50" charset="-127"/>
      <p:regular r:id="rId29"/>
    </p:embeddedFont>
    <p:embeddedFont>
      <p:font typeface="-윤고딕320" panose="02030504000101010101" pitchFamily="18" charset="-127"/>
      <p:regular r:id="rId30"/>
    </p:embeddedFont>
    <p:embeddedFont>
      <p:font typeface="-윤고딕310" panose="0203050400010101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55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18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55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45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579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07504" y="81463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95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7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107504" y="110038"/>
            <a:ext cx="8928992" cy="662473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95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12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94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95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85563"/>
            </a:gs>
            <a:gs pos="100000">
              <a:srgbClr val="29323C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C217B-4BFD-46DF-85D5-E5D4BF2E5D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2017-11-13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AA8CE-9846-471C-9E51-1A0053EFA5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504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s://www.veracode.com/sites/default/files/wp-content/uploads/2013/06/doc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3855" y="2460568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물리적 보안</a:t>
            </a:r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4965" y="3327599"/>
            <a:ext cx="70704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[ </a:t>
            </a:r>
            <a:r>
              <a:rPr lang="ko-KR" altLang="en-US" sz="14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물리적으로 </a:t>
            </a:r>
            <a:r>
              <a:rPr lang="ko-KR" altLang="en-US" sz="1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정보</a:t>
            </a:r>
            <a:r>
              <a:rPr lang="en-US" altLang="ko-KR" sz="1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인명</a:t>
            </a:r>
            <a:r>
              <a:rPr lang="en-US" altLang="ko-KR" sz="1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시설을 </a:t>
            </a:r>
            <a:r>
              <a:rPr lang="ko-KR" altLang="en-US" sz="14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위협하는 것을 방어</a:t>
            </a:r>
            <a:r>
              <a:rPr lang="en-US" altLang="ko-KR" sz="14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1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여기선 다른 사용자의 컴퓨터를 멋대로 사용하여 정보를 빼내거나</a:t>
            </a:r>
            <a:r>
              <a:rPr lang="en-US" altLang="ko-KR" sz="1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정보를 훔치기 위해 컴퓨터를 훔치는 것을 </a:t>
            </a:r>
            <a:r>
              <a:rPr lang="ko-KR" altLang="en-US" sz="14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방어하는 것을 의미 </a:t>
            </a:r>
            <a:r>
              <a:rPr lang="en-US" altLang="ko-KR" sz="14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]</a:t>
            </a:r>
            <a:endParaRPr lang="ko-KR" altLang="en-US" sz="1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2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4909244" y="909116"/>
            <a:ext cx="3433157" cy="2294572"/>
            <a:chOff x="5504293" y="2457190"/>
            <a:chExt cx="3433157" cy="22945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그림 17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4" t="23028" r="15866" b="18488"/>
            <a:stretch/>
          </p:blipFill>
          <p:spPr>
            <a:xfrm>
              <a:off x="5504293" y="2457190"/>
              <a:ext cx="3433157" cy="2294313"/>
            </a:xfrm>
            <a:prstGeom prst="rect">
              <a:avLst/>
            </a:prstGeom>
          </p:spPr>
        </p:pic>
        <p:sp>
          <p:nvSpPr>
            <p:cNvPr id="13" name="Text Box 31"/>
            <p:cNvSpPr txBox="1"/>
            <p:nvPr/>
          </p:nvSpPr>
          <p:spPr>
            <a:xfrm>
              <a:off x="8548543" y="2766752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6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32"/>
            <p:cNvSpPr txBox="1"/>
            <p:nvPr/>
          </p:nvSpPr>
          <p:spPr>
            <a:xfrm>
              <a:off x="8228503" y="3382067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7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33"/>
            <p:cNvSpPr txBox="1"/>
            <p:nvPr/>
          </p:nvSpPr>
          <p:spPr>
            <a:xfrm>
              <a:off x="8243108" y="3623367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8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34"/>
            <p:cNvSpPr txBox="1"/>
            <p:nvPr/>
          </p:nvSpPr>
          <p:spPr>
            <a:xfrm>
              <a:off x="8248823" y="4115492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9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35"/>
            <p:cNvSpPr txBox="1"/>
            <p:nvPr/>
          </p:nvSpPr>
          <p:spPr>
            <a:xfrm>
              <a:off x="8253268" y="4354887"/>
              <a:ext cx="462915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10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88900" y="635578"/>
            <a:ext cx="3568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8900" y="202350"/>
            <a:ext cx="3684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윈도우 소프트웨어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c#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WPF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[2]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06335" y="909116"/>
            <a:ext cx="3408218" cy="2319250"/>
            <a:chOff x="2130972" y="1997871"/>
            <a:chExt cx="3408218" cy="2319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58" t="19866" r="16055" b="20890"/>
            <a:stretch/>
          </p:blipFill>
          <p:spPr>
            <a:xfrm>
              <a:off x="2130972" y="1997871"/>
              <a:ext cx="3408218" cy="2319250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3608387" y="2667000"/>
              <a:ext cx="1927225" cy="1524000"/>
              <a:chOff x="3608387" y="2667000"/>
              <a:chExt cx="1927225" cy="1524000"/>
            </a:xfrm>
          </p:grpSpPr>
          <p:sp>
            <p:nvSpPr>
              <p:cNvPr id="5" name="Text Box 23"/>
              <p:cNvSpPr txBox="1"/>
              <p:nvPr/>
            </p:nvSpPr>
            <p:spPr>
              <a:xfrm>
                <a:off x="3608387" y="2667000"/>
                <a:ext cx="317500" cy="39687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Text Box 24"/>
              <p:cNvSpPr txBox="1"/>
              <p:nvPr/>
            </p:nvSpPr>
            <p:spPr>
              <a:xfrm>
                <a:off x="4263707" y="2780665"/>
                <a:ext cx="317500" cy="39687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 Box 28"/>
              <p:cNvSpPr txBox="1"/>
              <p:nvPr/>
            </p:nvSpPr>
            <p:spPr>
              <a:xfrm>
                <a:off x="4847907" y="2780665"/>
                <a:ext cx="317500" cy="39687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 Box 29"/>
              <p:cNvSpPr txBox="1"/>
              <p:nvPr/>
            </p:nvSpPr>
            <p:spPr>
              <a:xfrm>
                <a:off x="4841557" y="3631565"/>
                <a:ext cx="317500" cy="39687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4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 Box 30"/>
              <p:cNvSpPr txBox="1"/>
              <p:nvPr/>
            </p:nvSpPr>
            <p:spPr>
              <a:xfrm>
                <a:off x="5218112" y="3794125"/>
                <a:ext cx="317500" cy="39687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5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84031"/>
              </p:ext>
            </p:extLst>
          </p:nvPr>
        </p:nvGraphicFramePr>
        <p:xfrm>
          <a:off x="1678424" y="3393710"/>
          <a:ext cx="6113780" cy="318963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56870">
                  <a:extLst>
                    <a:ext uri="{9D8B030D-6E8A-4147-A177-3AD203B41FA5}">
                      <a16:colId xmlns:a16="http://schemas.microsoft.com/office/drawing/2014/main" val="4225432654"/>
                    </a:ext>
                  </a:extLst>
                </a:gridCol>
                <a:gridCol w="5756910">
                  <a:extLst>
                    <a:ext uri="{9D8B030D-6E8A-4147-A177-3AD203B41FA5}">
                      <a16:colId xmlns:a16="http://schemas.microsoft.com/office/drawing/2014/main" val="1424906001"/>
                    </a:ext>
                  </a:extLst>
                </a:gridCol>
              </a:tblGrid>
              <a:tr h="3069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현재 로그인 된 이메일을 보여준다</a:t>
                      </a:r>
                      <a:r>
                        <a:rPr lang="en-US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6522593"/>
                  </a:ext>
                </a:extLst>
              </a:tr>
              <a:tr h="382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로그아웃</a:t>
                      </a:r>
                      <a:r>
                        <a:rPr lang="en-US" altLang="ko-KR" sz="14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현재 저장된 계정 정보를 삭제하고</a:t>
                      </a:r>
                      <a:r>
                        <a:rPr lang="en-US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새 로그인 화면으로 이동한다</a:t>
                      </a:r>
                      <a:r>
                        <a:rPr lang="en-US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1903954"/>
                  </a:ext>
                </a:extLst>
              </a:tr>
              <a:tr h="3069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모니터링 할 수 있는 웹사이트로 이동한다</a:t>
                      </a:r>
                      <a:r>
                        <a:rPr lang="en-US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235004"/>
                  </a:ext>
                </a:extLst>
              </a:tr>
              <a:tr h="3069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자동 잠금을 실행하는 스위치다</a:t>
                      </a:r>
                      <a:r>
                        <a:rPr lang="en-US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2029208"/>
                  </a:ext>
                </a:extLst>
              </a:tr>
              <a:tr h="3069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잠금 시간 설정 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8930212"/>
                  </a:ext>
                </a:extLst>
              </a:tr>
              <a:tr h="3069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절전 모드 시간 설정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074528"/>
                  </a:ext>
                </a:extLst>
              </a:tr>
              <a:tr h="3069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원격 잠금 시작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348641"/>
                  </a:ext>
                </a:extLst>
              </a:tr>
              <a:tr h="3069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 </a:t>
                      </a:r>
                      <a:r>
                        <a:rPr lang="ko-KR" sz="14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절전모드 </a:t>
                      </a: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시간 </a:t>
                      </a:r>
                      <a:r>
                        <a:rPr lang="ko-KR" sz="14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설정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904174"/>
                  </a:ext>
                </a:extLst>
              </a:tr>
              <a:tr h="3069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부팅 시 자동 실행 스위치이다</a:t>
                      </a:r>
                      <a:r>
                        <a:rPr lang="en-US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700508"/>
                  </a:ext>
                </a:extLst>
              </a:tr>
              <a:tr h="3069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ko-KR" sz="12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자동 로그인 스위치이다</a:t>
                      </a:r>
                      <a:r>
                        <a:rPr lang="en-US" sz="14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477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15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8900" y="635578"/>
            <a:ext cx="3568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900" y="202350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클라이언트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272010" y="5908265"/>
            <a:ext cx="848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웹 페이지는 물리 보안을 위한 목적이기에 단순하게 만들었습니다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21888" y="1654954"/>
            <a:ext cx="4115782" cy="2883795"/>
            <a:chOff x="1279178" y="1588452"/>
            <a:chExt cx="6120130" cy="44716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9" name="그림 28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178" y="1588452"/>
              <a:ext cx="6120130" cy="4471670"/>
            </a:xfrm>
            <a:prstGeom prst="rect">
              <a:avLst/>
            </a:prstGeom>
          </p:spPr>
        </p:pic>
        <p:sp>
          <p:nvSpPr>
            <p:cNvPr id="20" name="Text Box 22"/>
            <p:cNvSpPr txBox="1"/>
            <p:nvPr/>
          </p:nvSpPr>
          <p:spPr>
            <a:xfrm>
              <a:off x="1893887" y="1739900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5"/>
            <p:cNvSpPr txBox="1"/>
            <p:nvPr/>
          </p:nvSpPr>
          <p:spPr>
            <a:xfrm>
              <a:off x="6932612" y="1663700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6"/>
            <p:cNvSpPr txBox="1"/>
            <p:nvPr/>
          </p:nvSpPr>
          <p:spPr>
            <a:xfrm>
              <a:off x="5189537" y="2320925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7"/>
            <p:cNvSpPr txBox="1"/>
            <p:nvPr/>
          </p:nvSpPr>
          <p:spPr>
            <a:xfrm>
              <a:off x="5303837" y="2797175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4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36"/>
            <p:cNvSpPr txBox="1"/>
            <p:nvPr/>
          </p:nvSpPr>
          <p:spPr>
            <a:xfrm>
              <a:off x="5370512" y="3302000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5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37"/>
            <p:cNvSpPr txBox="1"/>
            <p:nvPr/>
          </p:nvSpPr>
          <p:spPr>
            <a:xfrm>
              <a:off x="4532312" y="3625850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6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38"/>
            <p:cNvSpPr txBox="1"/>
            <p:nvPr/>
          </p:nvSpPr>
          <p:spPr>
            <a:xfrm>
              <a:off x="5046662" y="4054475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7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39"/>
            <p:cNvSpPr txBox="1"/>
            <p:nvPr/>
          </p:nvSpPr>
          <p:spPr>
            <a:xfrm>
              <a:off x="4252912" y="4787900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8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40"/>
            <p:cNvSpPr txBox="1"/>
            <p:nvPr/>
          </p:nvSpPr>
          <p:spPr>
            <a:xfrm>
              <a:off x="4719637" y="4797425"/>
              <a:ext cx="317500" cy="3968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9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722969" y="1654954"/>
            <a:ext cx="4049626" cy="2883795"/>
            <a:chOff x="1181099" y="1959428"/>
            <a:chExt cx="5553075" cy="406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그림 2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099" y="1959428"/>
              <a:ext cx="5553075" cy="4064000"/>
            </a:xfrm>
            <a:prstGeom prst="rect">
              <a:avLst/>
            </a:prstGeom>
          </p:spPr>
        </p:pic>
        <p:sp>
          <p:nvSpPr>
            <p:cNvPr id="31" name="Text Box 49"/>
            <p:cNvSpPr txBox="1"/>
            <p:nvPr/>
          </p:nvSpPr>
          <p:spPr>
            <a:xfrm>
              <a:off x="5027611" y="2130425"/>
              <a:ext cx="597214" cy="39687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600" b="1" kern="1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10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50"/>
            <p:cNvSpPr txBox="1"/>
            <p:nvPr/>
          </p:nvSpPr>
          <p:spPr>
            <a:xfrm>
              <a:off x="3668857" y="4330698"/>
              <a:ext cx="577558" cy="39687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 dirty="0" smtClean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11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51"/>
            <p:cNvSpPr txBox="1"/>
            <p:nvPr/>
          </p:nvSpPr>
          <p:spPr>
            <a:xfrm>
              <a:off x="4275136" y="4330700"/>
              <a:ext cx="631558" cy="39687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sz="1600" b="1" kern="100" dirty="0" smtClean="0">
                  <a:solidFill>
                    <a:srgbClr val="FF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12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79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300195"/>
              </p:ext>
            </p:extLst>
          </p:nvPr>
        </p:nvGraphicFramePr>
        <p:xfrm>
          <a:off x="2036617" y="843387"/>
          <a:ext cx="5178829" cy="517029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26011">
                  <a:extLst>
                    <a:ext uri="{9D8B030D-6E8A-4147-A177-3AD203B41FA5}">
                      <a16:colId xmlns:a16="http://schemas.microsoft.com/office/drawing/2014/main" val="2672276518"/>
                    </a:ext>
                  </a:extLst>
                </a:gridCol>
                <a:gridCol w="4752818">
                  <a:extLst>
                    <a:ext uri="{9D8B030D-6E8A-4147-A177-3AD203B41FA5}">
                      <a16:colId xmlns:a16="http://schemas.microsoft.com/office/drawing/2014/main" val="2408038671"/>
                    </a:ext>
                  </a:extLst>
                </a:gridCol>
              </a:tblGrid>
              <a:tr h="39590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메뉴 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버튼이다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다른 메뉴로 이동할 수 있다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3989324351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현재 사용자의 닉네임을 보여준다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3395637819"/>
                  </a:ext>
                </a:extLst>
              </a:tr>
              <a:tr h="395905">
                <a:tc rowSpan="2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조작할 컴퓨터를 선택할 수 있다</a:t>
                      </a:r>
                      <a:r>
                        <a:rPr lang="en-US" sz="1200" ker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sz="1200" ker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최대 </a:t>
                      </a:r>
                      <a:r>
                        <a:rPr lang="en-US" sz="1200" ker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  <a:r>
                        <a:rPr lang="ko-KR" sz="1200" ker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개까지 등록 가능하다</a:t>
                      </a:r>
                      <a:r>
                        <a:rPr lang="en-US" sz="1200" ker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3894982103"/>
                  </a:ext>
                </a:extLst>
              </a:tr>
              <a:tr h="419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 </a:t>
                      </a:r>
                      <a:r>
                        <a:rPr lang="en-US" sz="1200" kern="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PC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에서 최초로 로그인 </a:t>
                      </a:r>
                      <a:r>
                        <a:rPr lang="ko-KR" sz="1200" kern="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할</a:t>
                      </a:r>
                      <a:r>
                        <a:rPr lang="en-US" altLang="ko-KR" sz="1200" kern="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sz="1200" kern="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때 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데이터 베이스에 기록이 되며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컴퓨터가 등록되지 않았을 경우 왼쪽의 메시지를 띄운다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3738702663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현재 컴퓨터의 잠금 상태를 알려준다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보여주는 메시지는 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‘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오프라인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’, ‘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잠금 해제 중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’, ‘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잠금 중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’ 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총 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가지다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1097008326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현재 컴퓨터에서 가장 위에 있는 창의 이름을 알려준다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2363518111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6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현재 상태를 </a:t>
                      </a:r>
                      <a:r>
                        <a:rPr lang="ko-KR" sz="1200" kern="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새로고침</a:t>
                      </a: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한다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2062586011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7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컴퓨터 원격 잠금버튼이다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잠금을 요청한 후 결과를 알림으로 알려준다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483560236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8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컴퓨터 원격 종료버튼이다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종료를 요청한 후 결과를 알림으로 알려준다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618863126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컴퓨터 원격 절전버튼이다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절전을 요청한 후 결과를 알림으로 알려준다</a:t>
                      </a:r>
                      <a:r>
                        <a:rPr lang="en-US" sz="1200" kern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706232188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kumimoji="0" lang="ko-KR" altLang="en-US" sz="14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altLang="ko-KR" sz="12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HYÇìµå¶óÀÎM"/>
                        </a:rPr>
                        <a:t>현재 컴퓨터를 캡쳐 한 화면을 보여준다</a:t>
                      </a:r>
                      <a:r>
                        <a:rPr lang="en-US" altLang="ko-KR" sz="12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HYÇìµå¶óÀÎM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2731185700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kumimoji="0" lang="ko-KR" altLang="en-US" sz="14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altLang="ko-KR" sz="12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HYÇìµå¶óÀÎM"/>
                        </a:rPr>
                        <a:t>컴퓨터 화면 캡쳐를 요청한다</a:t>
                      </a:r>
                      <a:r>
                        <a:rPr lang="en-US" altLang="ko-KR" sz="12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HYÇìµå¶óÀÎM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1059198369"/>
                  </a:ext>
                </a:extLst>
              </a:tr>
              <a:tr h="39590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ko-KR" altLang="en-US" sz="14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HYÇìµå¶óÀÎM"/>
                        </a:rPr>
                        <a:t>5</a:t>
                      </a:r>
                      <a:r>
                        <a:rPr lang="ko-KR" altLang="ko-KR" sz="12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HYÇìµå¶óÀÎM"/>
                        </a:rPr>
                        <a:t>초간 컴퓨터의 소리를 최대한 키우고 경적을 울린다</a:t>
                      </a:r>
                      <a:r>
                        <a:rPr lang="en-US" altLang="ko-KR" sz="12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HYÇìµå¶óÀÎM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7866" marR="47866" marT="0" marB="0" anchor="ctr"/>
                </a:tc>
                <a:extLst>
                  <a:ext uri="{0D108BD9-81ED-4DB2-BD59-A6C34878D82A}">
                    <a16:rowId xmlns:a16="http://schemas.microsoft.com/office/drawing/2014/main" val="428348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20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6500" y="235601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특징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8449" y="1244679"/>
            <a:ext cx="1426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원격 잠금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8449" y="1706344"/>
            <a:ext cx="8354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회사나 카페나 공공장소에서 노트북을 두고 잠시 자리를 비울 때 기기를 제대로 보안 처리하고 </a:t>
            </a: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외출했는지</a:t>
            </a:r>
            <a:r>
              <a:rPr lang="ko-KR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 </a:t>
            </a:r>
            <a:r>
              <a:rPr lang="ko-KR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궁금하고 혹시 누군가 사용하고 있는지가 궁금할 수가 있다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 </a:t>
            </a:r>
            <a:r>
              <a:rPr lang="ko-KR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이때 웹에 접속하여 쉽게 보안 처리할 수 있다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  <a:endParaRPr lang="ko-KR" altLang="ko-KR" sz="1400" dirty="0">
              <a:effectLst/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8449" y="2537341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분실 </a:t>
            </a:r>
            <a:r>
              <a:rPr lang="ko-KR" altLang="en-US" sz="2400" dirty="0" err="1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알람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8449" y="2999006"/>
            <a:ext cx="8354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노트북을 어디다 두었는지 모르거나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,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누군가 컴퓨터에 접근하고 있다는 것을 감지 했을 때 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5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초간 </a:t>
            </a: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벨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(</a:t>
            </a:r>
            <a:r>
              <a:rPr lang="ko-KR" altLang="en-US" sz="1600" dirty="0" err="1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알람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)</a:t>
            </a: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을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울리게 하여 찾거나 위협할 수 있다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  <a:endParaRPr lang="ko-KR" altLang="ko-KR" sz="1400" dirty="0">
              <a:effectLst/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8449" y="3830003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자동 잠금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8449" y="4291668"/>
            <a:ext cx="8354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기기를 다운로드하거나 백그라운드에서 멈추면 안되는 작업을 할 때 절전 대신에 자동으로 잠금이 되도록 하여 기기를 지킬 수가 있다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  <a:endParaRPr lang="ko-KR" altLang="ko-KR" sz="1400" dirty="0">
              <a:effectLst/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449" y="5122665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화면 감시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8449" y="5584330"/>
            <a:ext cx="8354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기기에서 누군가 사용하고 있는지 실시간으로 이미지 형태로 볼 수 있다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  <a:endParaRPr lang="ko-KR" altLang="ko-KR" sz="1400" dirty="0">
              <a:effectLst/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00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5969" y="243913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소프트웨어와 비교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C:\Users\soon3\AppData\Local\Microsoft\Windows\INetCache\Content.Word\controlpannel- slee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76" y="1152899"/>
            <a:ext cx="2546927" cy="16578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screensa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490" y="2926651"/>
            <a:ext cx="1557713" cy="17363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 descr="https://www.teamviewer.com/resources/images/screenshots/win-mainwindow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2" y="4778861"/>
            <a:ext cx="2173931" cy="17247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2975271" y="1152899"/>
            <a:ext cx="3344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윈도우의 기본 자동 절전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75271" y="1614564"/>
            <a:ext cx="58279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절전 모드는 </a:t>
            </a:r>
          </a:p>
          <a:p>
            <a:pPr algn="just">
              <a:spcAft>
                <a:spcPts val="0"/>
              </a:spcAft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진행하던 프로그램들을 모두 멈추고 전기 절약을 하고있는 상태다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 </a:t>
            </a:r>
          </a:p>
          <a:p>
            <a:pPr algn="just">
              <a:spcAft>
                <a:spcPts val="0"/>
              </a:spcAft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따라서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,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다운로드나 다른 작업이 백그라운드에서 진행 중 일 때는 절전 모드보다 잠금 모드로 가는 것이 유용하다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23132" y="2926651"/>
            <a:ext cx="2953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윈도우의 화면 보호기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23132" y="3388316"/>
            <a:ext cx="5827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화면 보호기는 자동 잠금이 유용하나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,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원격으로 잠금을 할 수 없어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,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사용자가 원하는 순간에 잠글 수 없다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 </a:t>
            </a:r>
          </a:p>
          <a:p>
            <a:pPr algn="just">
              <a:spcAft>
                <a:spcPts val="0"/>
              </a:spcAft>
            </a:pP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반면‘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Locker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’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는 웹을 통해 어디서나 관리할 수 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023132" y="4778861"/>
            <a:ext cx="3406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</a:t>
            </a:r>
            <a:r>
              <a:rPr lang="ko-KR" altLang="en-US" sz="2400" dirty="0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사의 원격제어 프로그램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23132" y="5240526"/>
            <a:ext cx="5904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가장 많이 쓰이는 윈도우 원격 제어 프로그램이다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</a:p>
          <a:p>
            <a:pPr algn="just">
              <a:spcAft>
                <a:spcPts val="0"/>
              </a:spcAft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하지만 잠금만 하여 보안을 유지할 경우에는 부피가 큰 프로그램이 필요 없으며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,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원격조정 하려면 항상 앱이나 프로그램을 깔아야 한다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483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6500" y="235601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5441" y="1560559"/>
            <a:ext cx="1426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기업 효과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6700" y="2186919"/>
            <a:ext cx="8354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AutoNum type="arabicPeriod"/>
            </a:pP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자리를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비울 때 자동으로 잠금 상태로 전환하여 보안을 유지하거나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, </a:t>
            </a: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하던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작업을 계속 유지 한다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</a:p>
          <a:p>
            <a:pPr marL="342900" indent="-342900" algn="just">
              <a:spcAft>
                <a:spcPts val="0"/>
              </a:spcAft>
              <a:buAutoNum type="arabicPeriod"/>
            </a:pP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외부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장소 어디서나 웹 페이지에 접속하여 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PC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를 감시 할 수 있다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</a:p>
          <a:p>
            <a:pPr marL="342900" indent="-342900" algn="just">
              <a:spcAft>
                <a:spcPts val="0"/>
              </a:spcAft>
              <a:buAutoNum type="arabicPeriod"/>
            </a:pPr>
            <a:endParaRPr lang="en-US" altLang="ko-KR" sz="1600" dirty="0">
              <a:latin typeface="-윤고딕310" panose="02030504000101010101" pitchFamily="18" charset="-127"/>
              <a:ea typeface="-윤고딕310" panose="02030504000101010101" pitchFamily="18" charset="-127"/>
              <a:cs typeface="HYÇìµå¶óÀÎ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5441" y="3882580"/>
            <a:ext cx="1426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개인 효과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6700" y="4506049"/>
            <a:ext cx="8354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AutoNum type="arabicPeriod"/>
            </a:pP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잠금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하거나 종료하는 것을 까먹은 것을 깨달았을 때 쉽게 처리 할 수 있다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 </a:t>
            </a:r>
            <a:endParaRPr lang="en-US" altLang="ko-KR" sz="1600" dirty="0">
              <a:latin typeface="-윤고딕310" panose="02030504000101010101" pitchFamily="18" charset="-127"/>
              <a:ea typeface="-윤고딕310" panose="02030504000101010101" pitchFamily="18" charset="-127"/>
              <a:cs typeface="HYÇìµå¶óÀÎM"/>
            </a:endParaRPr>
          </a:p>
          <a:p>
            <a:pPr marL="342900" indent="-342900" algn="just">
              <a:spcAft>
                <a:spcPts val="0"/>
              </a:spcAft>
              <a:buAutoNum type="arabicPeriod"/>
            </a:pP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노트북 분실 시 최대한의 도움을 줄 수 있다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  <a:endParaRPr lang="en-US" altLang="ko-KR" sz="1600" dirty="0">
              <a:latin typeface="-윤고딕310" panose="02030504000101010101" pitchFamily="18" charset="-127"/>
              <a:ea typeface="-윤고딕310" panose="02030504000101010101" pitchFamily="18" charset="-127"/>
              <a:cs typeface="HYÇìµå¶óÀÎM"/>
            </a:endParaRPr>
          </a:p>
        </p:txBody>
      </p:sp>
    </p:spTree>
    <p:extLst>
      <p:ext uri="{BB962C8B-B14F-4D97-AF65-F5344CB8AC3E}">
        <p14:creationId xmlns:p14="http://schemas.microsoft.com/office/powerpoint/2010/main" val="147792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0954" y="1460806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추후 업데이트 될 기능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22213" y="2087166"/>
            <a:ext cx="83542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AutoNum type="arabicPeriod"/>
            </a:pP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노트북이나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태블릿의 웹 카메라를 사용한 실시간 감시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</a:p>
          <a:p>
            <a:pPr marL="342900" indent="-342900" algn="just">
              <a:spcAft>
                <a:spcPts val="0"/>
              </a:spcAft>
              <a:buAutoNum type="arabicPeriod"/>
            </a:pPr>
            <a:endParaRPr lang="en-US" altLang="ko-KR" sz="1600" dirty="0">
              <a:latin typeface="-윤고딕310" panose="02030504000101010101" pitchFamily="18" charset="-127"/>
              <a:ea typeface="-윤고딕310" panose="02030504000101010101" pitchFamily="18" charset="-127"/>
              <a:cs typeface="HYÇìµå¶óÀÎM"/>
            </a:endParaRPr>
          </a:p>
          <a:p>
            <a:pPr marL="342900" indent="-342900" algn="just">
              <a:spcAft>
                <a:spcPts val="0"/>
              </a:spcAft>
              <a:buAutoNum type="arabicPeriod"/>
            </a:pP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도움말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기능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</a:p>
          <a:p>
            <a:pPr marL="342900" indent="-342900" algn="just">
              <a:spcAft>
                <a:spcPts val="0"/>
              </a:spcAft>
              <a:buAutoNum type="arabicPeriod"/>
            </a:pPr>
            <a:endParaRPr lang="en-US" altLang="ko-KR" sz="1600" dirty="0">
              <a:latin typeface="-윤고딕310" panose="02030504000101010101" pitchFamily="18" charset="-127"/>
              <a:ea typeface="-윤고딕310" panose="02030504000101010101" pitchFamily="18" charset="-127"/>
              <a:cs typeface="HYÇìµå¶óÀÎM"/>
            </a:endParaRPr>
          </a:p>
          <a:p>
            <a:pPr marL="342900" indent="-342900" algn="just">
              <a:spcAft>
                <a:spcPts val="0"/>
              </a:spcAft>
              <a:buAutoNum type="arabicPeriod"/>
            </a:pP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노트북에서 </a:t>
            </a:r>
            <a:r>
              <a:rPr lang="ko-KR" altLang="en-US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얼굴인식을 활용한 주인 감지 기능</a:t>
            </a:r>
            <a:r>
              <a:rPr lang="en-US" altLang="ko-KR" sz="1600" dirty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.</a:t>
            </a:r>
          </a:p>
          <a:p>
            <a:pPr marL="342900" indent="-342900" algn="just">
              <a:spcAft>
                <a:spcPts val="0"/>
              </a:spcAft>
              <a:buAutoNum type="arabicPeriod"/>
            </a:pPr>
            <a:endParaRPr lang="en-US" altLang="ko-KR" sz="1600" dirty="0">
              <a:latin typeface="-윤고딕310" panose="02030504000101010101" pitchFamily="18" charset="-127"/>
              <a:ea typeface="-윤고딕310" panose="02030504000101010101" pitchFamily="18" charset="-127"/>
              <a:cs typeface="HYÇìµå¶óÀÎ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0954" y="3782827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개발 언어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22213" y="4406296"/>
            <a:ext cx="8354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서버 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: node.js</a:t>
            </a:r>
          </a:p>
          <a:p>
            <a:pPr algn="just">
              <a:spcAft>
                <a:spcPts val="0"/>
              </a:spcAft>
            </a:pPr>
            <a:endParaRPr lang="en-US" altLang="ko-KR" sz="1600" dirty="0" smtClean="0">
              <a:latin typeface="-윤고딕310" panose="02030504000101010101" pitchFamily="18" charset="-127"/>
              <a:ea typeface="-윤고딕310" panose="02030504000101010101" pitchFamily="18" charset="-127"/>
              <a:cs typeface="HYÇìµå¶óÀÎM"/>
            </a:endParaRPr>
          </a:p>
          <a:p>
            <a:pPr algn="just">
              <a:spcAft>
                <a:spcPts val="0"/>
              </a:spcAft>
            </a:pP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클라이언트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(</a:t>
            </a:r>
            <a:r>
              <a:rPr lang="ko-KR" altLang="en-US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윈도우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) : </a:t>
            </a:r>
            <a:r>
              <a:rPr lang="en-US" altLang="ko-KR" sz="1600" dirty="0" err="1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c#</a:t>
            </a:r>
            <a:r>
              <a:rPr lang="en-US" altLang="ko-KR" sz="1600" dirty="0" smtClean="0">
                <a:latin typeface="-윤고딕310" panose="02030504000101010101" pitchFamily="18" charset="-127"/>
                <a:ea typeface="-윤고딕310" panose="02030504000101010101" pitchFamily="18" charset="-127"/>
                <a:cs typeface="HYÇìµå¶óÀÎM"/>
              </a:rPr>
              <a:t> WPF</a:t>
            </a:r>
            <a:endParaRPr lang="en-US" altLang="ko-KR" sz="1600" dirty="0">
              <a:latin typeface="-윤고딕310" panose="02030504000101010101" pitchFamily="18" charset="-127"/>
              <a:ea typeface="-윤고딕310" panose="02030504000101010101" pitchFamily="18" charset="-127"/>
              <a:cs typeface="HYÇìµå¶óÀÎM"/>
            </a:endParaRPr>
          </a:p>
        </p:txBody>
      </p:sp>
    </p:spTree>
    <p:extLst>
      <p:ext uri="{BB962C8B-B14F-4D97-AF65-F5344CB8AC3E}">
        <p14:creationId xmlns:p14="http://schemas.microsoft.com/office/powerpoint/2010/main" val="2317227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99505" y="2872185"/>
            <a:ext cx="8944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아직까지 물리적 보안을 타겟으로 한 소프트웨어는 찾아보기 어렵기에 </a:t>
            </a:r>
            <a:endParaRPr lang="en-US" altLang="ko-KR" sz="2000" dirty="0" smtClean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‘</a:t>
            </a:r>
            <a:r>
              <a:rPr lang="en-US" altLang="ko-KR" sz="24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LOCKER</a:t>
            </a:r>
            <a:r>
              <a:rPr lang="en-US" altLang="ko-KR" sz="20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’</a:t>
            </a:r>
            <a:r>
              <a:rPr lang="ko-KR" altLang="en-US" sz="20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는 새로운 서비스 라고 할 수 있습니다</a:t>
            </a:r>
            <a:r>
              <a:rPr lang="en-US" altLang="ko-KR" sz="20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9914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0276" y="3217026"/>
            <a:ext cx="259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soon3626@naver.com</a:t>
            </a:r>
            <a:endParaRPr lang="ko-KR" altLang="en-US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8182" y="284769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권순호</a:t>
            </a:r>
            <a:endParaRPr lang="ko-KR" altLang="en-US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5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doc"/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0" y="1332546"/>
            <a:ext cx="5404485" cy="27298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출처 : KISIA &amp; KDCA, 2013 국내지식정보보안산업 실태조사(2013)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68" y="1348333"/>
            <a:ext cx="2422525" cy="22161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 flipH="1">
            <a:off x="436417" y="5567443"/>
            <a:ext cx="848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물리적 보안의 중요성은 계속 강조되고 있습니다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8755" y="3665912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tx1">
                    <a:lumMod val="50000"/>
                  </a:schemeClr>
                </a:solidFill>
              </a:rPr>
              <a:t>2014</a:t>
            </a:r>
            <a:endParaRPr lang="ko-KR" alt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5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15635" y="2882432"/>
            <a:ext cx="848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 우리는 백신을 이용하여 보이지 않는 보안만 철저하게 지켜왔고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pPr algn="ctr"/>
            <a:r>
              <a:rPr lang="ko-KR" altLang="en-US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세상에서 가장 쉽지만 강력한 해킹인 물리적 해킹을 막는 물리적 보안은 신경 쓰지 않았습니다</a:t>
            </a:r>
            <a:r>
              <a:rPr lang="en-US" altLang="ko-KR" sz="16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76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3247" y="2590446"/>
            <a:ext cx="72029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 </a:t>
            </a:r>
            <a:r>
              <a:rPr lang="ko-KR" altLang="en-US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보안을 지키기 위해 어떤 방법이 좋을지 생각하던 중</a:t>
            </a:r>
            <a:r>
              <a:rPr lang="en-US" altLang="ko-KR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 smtClea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쉽지만</a:t>
            </a:r>
            <a:r>
              <a:rPr lang="en-US" altLang="ko-KR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가장 중요한 방법이 </a:t>
            </a:r>
            <a:r>
              <a:rPr lang="en-US" altLang="ko-KR" sz="2400" b="1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400" b="1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잠금</a:t>
            </a:r>
            <a:r>
              <a:rPr lang="en-US" altLang="ko-KR" sz="2400" b="1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것을 알아냈습니다</a:t>
            </a:r>
            <a:r>
              <a:rPr lang="en-US" altLang="ko-KR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59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9507" y="2368824"/>
            <a:ext cx="5790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바쁜 일상을 살아가는 모두가 </a:t>
            </a:r>
            <a:endParaRPr lang="en-US" altLang="ko-KR" sz="2000" dirty="0" smtClea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사소한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것에 </a:t>
            </a:r>
            <a:r>
              <a:rPr lang="ko-KR" altLang="en-US" sz="20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의해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피해 </a:t>
            </a:r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받지 </a:t>
            </a:r>
            <a:r>
              <a:rPr lang="ko-KR" altLang="en-US" sz="20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않게</a:t>
            </a:r>
            <a:r>
              <a:rPr lang="en-US" altLang="ko-KR" sz="20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en-US" altLang="ko-KR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잠금 해주는 서비스를 </a:t>
            </a:r>
            <a:r>
              <a:rPr lang="ko-KR" altLang="en-US" sz="24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소개합니다</a:t>
            </a:r>
            <a:r>
              <a:rPr lang="en-US" altLang="ko-KR" sz="24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r>
              <a:rPr lang="ko-KR" altLang="en-US" sz="2000" dirty="0" smtClean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endParaRPr lang="ko-KR" altLang="en-US" sz="2000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9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0321"/>
            <a:ext cx="9144000" cy="685800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1911" y="1156683"/>
            <a:ext cx="210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우리는 바쁘기에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1910" y="1556791"/>
            <a:ext cx="2638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사소한 것 까지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636914"/>
            <a:ext cx="4392488" cy="3650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1910" y="1986313"/>
            <a:ext cx="234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신경 쓸 수 없다</a:t>
            </a:r>
            <a:r>
              <a:rPr lang="en-US" altLang="ko-KR" sz="2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971600" y="692696"/>
            <a:ext cx="0" cy="24482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52452" y="5229202"/>
            <a:ext cx="3807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2017-S-3034 </a:t>
            </a:r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권순호</a:t>
            </a:r>
          </a:p>
        </p:txBody>
      </p:sp>
    </p:spTree>
    <p:extLst>
      <p:ext uri="{BB962C8B-B14F-4D97-AF65-F5344CB8AC3E}">
        <p14:creationId xmlns:p14="http://schemas.microsoft.com/office/powerpoint/2010/main" val="29757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Locker visi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51" y="218210"/>
            <a:ext cx="5937250" cy="5074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 flipH="1">
            <a:off x="436417" y="5567443"/>
            <a:ext cx="84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서비스는 전세계 어디든지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인터넷에 연결 되어 있고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웹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페이지에 접속만 하면 컴퓨터를 감시할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수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있도록 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만들었습니다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1796" y="2435628"/>
            <a:ext cx="1396538" cy="399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23607" y="3926377"/>
            <a:ext cx="1396538" cy="399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ysClr val="windowText" lastClr="000000"/>
                </a:solidFill>
              </a:rPr>
              <a:t>Conoha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 VPS</a:t>
            </a: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8538" y="3754581"/>
            <a:ext cx="1300451" cy="343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67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518458" y="2174242"/>
            <a:ext cx="5994400" cy="4508500"/>
            <a:chOff x="1518458" y="2174242"/>
            <a:chExt cx="5994400" cy="4508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 descr="main green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458" y="2174242"/>
              <a:ext cx="5994400" cy="4508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그룹 10"/>
            <p:cNvGrpSpPr/>
            <p:nvPr/>
          </p:nvGrpSpPr>
          <p:grpSpPr>
            <a:xfrm>
              <a:off x="2867631" y="3151470"/>
              <a:ext cx="3674745" cy="2055494"/>
              <a:chOff x="0" y="0"/>
              <a:chExt cx="3675176" cy="2055851"/>
            </a:xfrm>
          </p:grpSpPr>
          <p:sp>
            <p:nvSpPr>
              <p:cNvPr id="12" name="Text Box 11"/>
              <p:cNvSpPr txBox="1"/>
              <p:nvPr/>
            </p:nvSpPr>
            <p:spPr>
              <a:xfrm>
                <a:off x="7315" y="168250"/>
                <a:ext cx="318052" cy="39756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 Box 12"/>
              <p:cNvSpPr txBox="1"/>
              <p:nvPr/>
            </p:nvSpPr>
            <p:spPr>
              <a:xfrm>
                <a:off x="0" y="438912"/>
                <a:ext cx="318052" cy="39756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13"/>
              <p:cNvSpPr txBox="1"/>
              <p:nvPr/>
            </p:nvSpPr>
            <p:spPr>
              <a:xfrm>
                <a:off x="14630" y="760781"/>
                <a:ext cx="318052" cy="3879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1916582" y="490119"/>
                <a:ext cx="318052" cy="3879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4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 Box 15"/>
              <p:cNvSpPr txBox="1"/>
              <p:nvPr/>
            </p:nvSpPr>
            <p:spPr>
              <a:xfrm>
                <a:off x="1609344" y="1653236"/>
                <a:ext cx="318052" cy="3879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5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 Box 16"/>
              <p:cNvSpPr txBox="1"/>
              <p:nvPr/>
            </p:nvSpPr>
            <p:spPr>
              <a:xfrm>
                <a:off x="2904134" y="1667866"/>
                <a:ext cx="318052" cy="3879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6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3145536" y="0"/>
                <a:ext cx="318052" cy="3879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7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 Box 18"/>
              <p:cNvSpPr txBox="1"/>
              <p:nvPr/>
            </p:nvSpPr>
            <p:spPr>
              <a:xfrm>
                <a:off x="3357676" y="0"/>
                <a:ext cx="317500" cy="38798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spcAft>
                    <a:spcPts val="0"/>
                  </a:spcAft>
                </a:pPr>
                <a:r>
                  <a:rPr lang="en-US" sz="1600" b="1" kern="100">
                    <a:solidFill>
                      <a:srgbClr val="FF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8</a:t>
                </a:r>
                <a:endParaRPr lang="ko-KR" sz="10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6" name="직선 연결선 5"/>
          <p:cNvCxnSpPr/>
          <p:nvPr/>
        </p:nvCxnSpPr>
        <p:spPr>
          <a:xfrm>
            <a:off x="88900" y="635578"/>
            <a:ext cx="3568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900" y="202350"/>
            <a:ext cx="3684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윈도우 소프트웨어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c#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WPF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[1]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 descr="Loadi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425" y="667356"/>
            <a:ext cx="3316605" cy="24974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logi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779" y="654650"/>
            <a:ext cx="3088005" cy="24968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 flipH="1">
            <a:off x="272010" y="5908265"/>
            <a:ext cx="848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소프트웨어는 백그라운드에서 백신처럼 언제나 실행될 수 있도록 만들었습니다</a:t>
            </a:r>
            <a:r>
              <a:rPr lang="en-US" altLang="ko-KR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41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28176"/>
              </p:ext>
            </p:extLst>
          </p:nvPr>
        </p:nvGraphicFramePr>
        <p:xfrm>
          <a:off x="1778316" y="1238250"/>
          <a:ext cx="5719763" cy="464574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34041">
                  <a:extLst>
                    <a:ext uri="{9D8B030D-6E8A-4147-A177-3AD203B41FA5}">
                      <a16:colId xmlns:a16="http://schemas.microsoft.com/office/drawing/2014/main" val="1803317369"/>
                    </a:ext>
                  </a:extLst>
                </a:gridCol>
                <a:gridCol w="5385722">
                  <a:extLst>
                    <a:ext uri="{9D8B030D-6E8A-4147-A177-3AD203B41FA5}">
                      <a16:colId xmlns:a16="http://schemas.microsoft.com/office/drawing/2014/main" val="3594271391"/>
                    </a:ext>
                  </a:extLst>
                </a:gridCol>
              </a:tblGrid>
              <a:tr h="3522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ko-KR" sz="10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5382" marR="5538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24455" algn="l"/>
                        </a:tabLs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메뉴 버튼이다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5382" marR="55382" marT="0" marB="0" anchor="ctr"/>
                </a:tc>
                <a:extLst>
                  <a:ext uri="{0D108BD9-81ED-4DB2-BD59-A6C34878D82A}">
                    <a16:rowId xmlns:a16="http://schemas.microsoft.com/office/drawing/2014/main" val="3245888420"/>
                  </a:ext>
                </a:extLst>
              </a:tr>
              <a:tr h="3522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ko-KR" sz="10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5382" marR="5538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홈 버튼이다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홈 화면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현 화면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로 이동한다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5382" marR="55382" marT="0" marB="0" anchor="ctr"/>
                </a:tc>
                <a:extLst>
                  <a:ext uri="{0D108BD9-81ED-4DB2-BD59-A6C34878D82A}">
                    <a16:rowId xmlns:a16="http://schemas.microsoft.com/office/drawing/2014/main" val="228934715"/>
                  </a:ext>
                </a:extLst>
              </a:tr>
              <a:tr h="3522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ko-KR" sz="10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5382" marR="5538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설정 버튼이다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설정 화면이 홈 화면 대신 보여진다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5382" marR="55382" marT="0" marB="0" anchor="ctr"/>
                </a:tc>
                <a:extLst>
                  <a:ext uri="{0D108BD9-81ED-4DB2-BD59-A6C34878D82A}">
                    <a16:rowId xmlns:a16="http://schemas.microsoft.com/office/drawing/2014/main" val="1030162319"/>
                  </a:ext>
                </a:extLst>
              </a:tr>
              <a:tr h="3522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ko-KR" sz="10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5382" marR="5538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현재 상태를 알려 준다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주요 기능 실행 여부에 따라 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가지 상태로 나뉜다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5382" marR="55382" marT="0" marB="0" anchor="ctr"/>
                </a:tc>
                <a:extLst>
                  <a:ext uri="{0D108BD9-81ED-4DB2-BD59-A6C34878D82A}">
                    <a16:rowId xmlns:a16="http://schemas.microsoft.com/office/drawing/2014/main" val="2931865487"/>
                  </a:ext>
                </a:extLst>
              </a:tr>
              <a:tr h="1206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ko-KR" sz="10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5382" marR="5538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자동 잠금 실행 여부 스위치다</a:t>
                      </a:r>
                      <a:r>
                        <a:rPr lang="en-US" sz="11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자동 잠금은 윈도우에서 일정 시간이 지나면 절전모드로 가는 기능과 비슷하다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마우스와 키보드 움직임을 프로그램이 감지하여 설정에서 지정한 시간이 지나면 자동으로 컴퓨터를 잠근다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컴퓨터의 절전모드 기능과 겹치지 않도록 절전모드로 가는 시간을 잠금으로 가는 시간보다 항상 나중에 오거나 끄도록 유도하고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현재 잠금 상태인지 항상 확인하여 잠금이 무한으로 요청되는 것을 방지한다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5382" marR="55382" marT="0" marB="0" anchor="ctr"/>
                </a:tc>
                <a:extLst>
                  <a:ext uri="{0D108BD9-81ED-4DB2-BD59-A6C34878D82A}">
                    <a16:rowId xmlns:a16="http://schemas.microsoft.com/office/drawing/2014/main" val="458978487"/>
                  </a:ext>
                </a:extLst>
              </a:tr>
              <a:tr h="1206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ko-KR" sz="10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5382" marR="5538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원격 잠금 실행 여부 스위치다</a:t>
                      </a:r>
                      <a:r>
                        <a:rPr lang="en-US" sz="11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원격 잠금은 웹 페이지를 통하여 자신의 컴퓨터를 모니터링 할 수 있다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허용되는 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기능은 다음과 같다</a:t>
                      </a:r>
                      <a:r>
                        <a:rPr lang="en-US" sz="1100" dirty="0" smtClean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웹을 통하여 현재 자신의 컴퓨터가 온라인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켜짐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상태인지 확인 할 수 있다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웹을 통하여 현재 컴퓨터에 현재 보여지고 있는 창의 이름을 알 수 있다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웹을 통하여 현재 자신의 컴퓨터를 잠금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절전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종료 할 수 있다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웹을 통하여 컴퓨터의 화면을 이미지 형태로 볼 수 있다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5382" marR="55382" marT="0" marB="0" anchor="ctr"/>
                </a:tc>
                <a:extLst>
                  <a:ext uri="{0D108BD9-81ED-4DB2-BD59-A6C34878D82A}">
                    <a16:rowId xmlns:a16="http://schemas.microsoft.com/office/drawing/2014/main" val="834715901"/>
                  </a:ext>
                </a:extLst>
              </a:tr>
              <a:tr h="3522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ko-KR" sz="10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5382" marR="5538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프로그램이 백그라운드에서 실행되고 트레이 아이콘으로 보이도록 한다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5382" marR="55382" marT="0" marB="0" anchor="ctr"/>
                </a:tc>
                <a:extLst>
                  <a:ext uri="{0D108BD9-81ED-4DB2-BD59-A6C34878D82A}">
                    <a16:rowId xmlns:a16="http://schemas.microsoft.com/office/drawing/2014/main" val="2101455265"/>
                  </a:ext>
                </a:extLst>
              </a:tr>
              <a:tr h="3522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</a:t>
                      </a:r>
                      <a:endParaRPr lang="ko-KR" sz="10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5382" marR="55382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프로그램을 완전히 종료한다</a:t>
                      </a:r>
                      <a:r>
                        <a:rPr lang="en-US" sz="11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5382" marR="55382" marT="0" marB="0" anchor="ctr"/>
                </a:tc>
                <a:extLst>
                  <a:ext uri="{0D108BD9-81ED-4DB2-BD59-A6C34878D82A}">
                    <a16:rowId xmlns:a16="http://schemas.microsoft.com/office/drawing/2014/main" val="1899662451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>
            <a:off x="88900" y="635578"/>
            <a:ext cx="3568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8900" y="202350"/>
            <a:ext cx="3684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윈도우 소프트웨어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c#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WPF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[1]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825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4654</TotalTime>
  <Words>914</Words>
  <Application>Microsoft Office PowerPoint</Application>
  <PresentationFormat>화면 슬라이드 쇼(4:3)</PresentationFormat>
  <Paragraphs>174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나눔스퀘어</vt:lpstr>
      <vt:lpstr>맑은 고딕</vt:lpstr>
      <vt:lpstr>나눔바른고딕OTF Light</vt:lpstr>
      <vt:lpstr>Times New Roman</vt:lpstr>
      <vt:lpstr>-윤고딕330</vt:lpstr>
      <vt:lpstr>나눔바른고딕</vt:lpstr>
      <vt:lpstr>함초롬바탕</vt:lpstr>
      <vt:lpstr>Arial</vt:lpstr>
      <vt:lpstr>나눔스퀘어 Bold</vt:lpstr>
      <vt:lpstr>나눔스퀘어 Light</vt:lpstr>
      <vt:lpstr>-윤고딕320</vt:lpstr>
      <vt:lpstr>-윤고딕310</vt:lpstr>
      <vt:lpstr>HYÇìµå¶óÀÎM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권순호</dc:creator>
  <cp:lastModifiedBy>권순호</cp:lastModifiedBy>
  <cp:revision>19</cp:revision>
  <dcterms:created xsi:type="dcterms:W3CDTF">2017-10-25T05:03:17Z</dcterms:created>
  <dcterms:modified xsi:type="dcterms:W3CDTF">2017-11-14T08:23:30Z</dcterms:modified>
</cp:coreProperties>
</file>